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4" r:id="rId2"/>
    <p:sldId id="282" r:id="rId3"/>
    <p:sldId id="257" r:id="rId4"/>
    <p:sldId id="260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5C6E2465-4C6F-49D9-9DB6-6D7E4AC96B1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DA8C199-D507-4B27-B61E-D59413EA8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3827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8C199-D507-4B27-B61E-D59413EA8CD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0606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511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494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46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20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64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645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9211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811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412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88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674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DB5E8-E2AD-49B1-8A36-6CA7E049C64E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BABE3-71A8-40BE-BB71-9F1B3141F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839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4.pn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" y="-2375"/>
            <a:ext cx="9143999" cy="6860375"/>
            <a:chOff x="1" y="-2375"/>
            <a:chExt cx="9143999" cy="686037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" y="-2375"/>
              <a:ext cx="9143999" cy="6860375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1142976" y="1357298"/>
              <a:ext cx="7143800" cy="33547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ru-RU" sz="6600" b="1" cap="none" spc="0" dirty="0" smtClean="0">
                  <a:ln w="11430">
                    <a:solidFill>
                      <a:schemeClr val="tx1"/>
                    </a:solidFill>
                  </a:ln>
                  <a:solidFill>
                    <a:srgbClr val="C0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Bookman Old Style" pitchFamily="18" charset="0"/>
                </a:rPr>
                <a:t>Календарь </a:t>
              </a:r>
              <a:r>
                <a:rPr lang="ru-RU" sz="6600" b="1" cap="none" spc="0" dirty="0" smtClean="0">
                  <a:ln w="11430">
                    <a:solidFill>
                      <a:schemeClr val="tx1"/>
                    </a:solidFill>
                  </a:ln>
                  <a:solidFill>
                    <a:srgbClr val="C0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Bookman Old Style" pitchFamily="18" charset="0"/>
                </a:rPr>
                <a:t>Победы</a:t>
              </a:r>
              <a:endParaRPr lang="ru-RU" sz="6600" b="1" cap="none" spc="0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endParaRPr>
            </a:p>
            <a:p>
              <a:pPr algn="ctr"/>
              <a:r>
                <a:rPr lang="ru-RU" sz="4000" b="1" dirty="0" smtClean="0">
                  <a:ln w="11430">
                    <a:solidFill>
                      <a:schemeClr val="tx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ru-RU" sz="4000" b="1" dirty="0" smtClean="0">
                  <a:ln w="11430">
                    <a:solidFill>
                      <a:schemeClr val="tx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 75 </a:t>
              </a:r>
              <a:r>
                <a:rPr lang="ru-RU" sz="4000" b="1" dirty="0" err="1" smtClean="0">
                  <a:ln w="11430">
                    <a:solidFill>
                      <a:schemeClr val="tx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летию</a:t>
              </a:r>
              <a:r>
                <a:rPr lang="ru-RU" sz="4000" b="1" dirty="0" smtClean="0">
                  <a:ln w="11430">
                    <a:solidFill>
                      <a:schemeClr val="tx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 Победы в Великой </a:t>
              </a:r>
            </a:p>
            <a:p>
              <a:pPr algn="ctr"/>
              <a:r>
                <a:rPr lang="ru-RU" sz="4000" b="1" dirty="0" smtClean="0">
                  <a:ln w="11430">
                    <a:solidFill>
                      <a:schemeClr val="tx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Отечественной войне</a:t>
              </a:r>
              <a:endParaRPr lang="ru-RU" sz="4000" b="1" cap="none" spc="0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613562" y="6253933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2020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13250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nosmi.ru/images/19161/41/1916141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3981" y="2780928"/>
            <a:ext cx="458070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30635" y="21296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Май 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5240" y="551577"/>
            <a:ext cx="789311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6–8 мая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День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начала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Пражской операции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(1945) и освобождения Праги от врага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 мая –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завершение разгрома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берлинской группировки вермахта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(1945)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8 мая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–завершение Берлинской операции (1945) и подписания акта о безоговорочной капитуляции фашистской Германии.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9 мая –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установление </a:t>
            </a:r>
          </a:p>
          <a:p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Праздника Победы </a:t>
            </a:r>
          </a:p>
          <a:p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советского </a:t>
            </a:r>
          </a:p>
          <a:p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народа в Великой </a:t>
            </a:r>
          </a:p>
          <a:p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Отечественной войне</a:t>
            </a:r>
          </a:p>
          <a:p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(1941–1945)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937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function.mil.ru/images/military/military/photo/iv_part23-5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68960"/>
            <a:ext cx="4271382" cy="37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pic>
        <p:nvPicPr>
          <p:cNvPr id="9218" name="Picture 2" descr="http://fb.ru/misc/i/gallery/14097/7909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0547" y="240727"/>
            <a:ext cx="2007944" cy="268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21296"/>
            <a:ext cx="4335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Май 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25323" y="620688"/>
            <a:ext cx="7893111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11 мая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  – При выполнении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боевого задания погиб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Марат </a:t>
            </a:r>
            <a:r>
              <a:rPr lang="ru-RU" sz="2400" b="1" dirty="0" err="1" smtClean="0">
                <a:effectLst/>
                <a:latin typeface="Times New Roman"/>
                <a:ea typeface="Times New Roman"/>
              </a:rPr>
              <a:t>Казей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(Марат Иванович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, 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1929–1944), партизан,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пионер разведчик. Герой Советского Союза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28 мая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– День пограничника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endParaRPr lang="ru-RU" sz="2400" b="1" dirty="0">
              <a:latin typeface="Times New Roman"/>
              <a:ea typeface="Times New Roman"/>
            </a:endParaRPr>
          </a:p>
          <a:p>
            <a:endParaRPr lang="ru-RU" sz="2400" b="1" dirty="0" smtClean="0">
              <a:effectLst/>
              <a:latin typeface="Times New Roman"/>
              <a:ea typeface="Times New Roman"/>
            </a:endParaRPr>
          </a:p>
          <a:p>
            <a:endParaRPr lang="ru-RU" sz="2400" b="1" dirty="0">
              <a:latin typeface="Times New Roman"/>
              <a:ea typeface="Times New Roman"/>
            </a:endParaRP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29 мая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День военного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автомобилиста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30 мая 1942 г. –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 В СССР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создан штаб партизанского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движения.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9222" name="Picture 6" descr="https://forum.bits.media/uploads/downloaded/img0_4c87f8aaa261fcbcfc383378914ffa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21" t="19625" b="15209"/>
          <a:stretch/>
        </p:blipFill>
        <p:spPr bwMode="auto">
          <a:xfrm>
            <a:off x="1487746" y="2546243"/>
            <a:ext cx="2436182" cy="141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288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pic>
        <p:nvPicPr>
          <p:cNvPr id="10246" name="Picture 6" descr="http://mipomnim.pp.ua/images/get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49" r="8942"/>
          <a:stretch/>
        </p:blipFill>
        <p:spPr bwMode="auto">
          <a:xfrm>
            <a:off x="1041386" y="3068960"/>
            <a:ext cx="3335392" cy="247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30635" y="21296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Июнь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92457" y="790737"/>
            <a:ext cx="7893111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6 июня – 24 июля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Нормандская десантная операция союзных войск.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Открытие второго фронта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6 июня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 учреждение медали  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«За доблестный труд в Великой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Отечественной войне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1941-1945 гг.» (1945)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endParaRPr lang="ru-RU" sz="2400" b="1" dirty="0">
              <a:latin typeface="Times New Roman"/>
              <a:ea typeface="Times New Roman"/>
            </a:endParaRPr>
          </a:p>
          <a:p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         </a:t>
            </a:r>
            <a:r>
              <a:rPr lang="ru-RU" sz="2400" b="1" dirty="0" smtClean="0">
                <a:latin typeface="Times New Roman"/>
                <a:ea typeface="Times New Roman"/>
              </a:rPr>
              <a:t>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22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июня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 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 День памяти и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</a:t>
            </a:r>
            <a:r>
              <a:rPr lang="ru-RU" sz="2400" dirty="0" smtClean="0">
                <a:latin typeface="Times New Roman"/>
                <a:ea typeface="Times New Roman"/>
              </a:rPr>
              <a:t>     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скорби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  начало Великой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Отечественной войны (1941–1945)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www.pfrf.ru/files/branches/amur/foto/medal_za_tru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00808"/>
            <a:ext cx="3312368" cy="21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72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44.r.photoshare.ru/00441/00434f89cb7f56a6368f6c84930642ac5dc3f7b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83" t="2728" r="6966" b="14206"/>
          <a:stretch/>
        </p:blipFill>
        <p:spPr bwMode="auto">
          <a:xfrm>
            <a:off x="1081169" y="2924944"/>
            <a:ext cx="3950237" cy="284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pic>
        <p:nvPicPr>
          <p:cNvPr id="11266" name="Picture 2" descr="http://cdn.ruvr.ru/2013/08/12/1147595600/ria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05" t="5913" r="12471" b="18363"/>
          <a:stretch/>
        </p:blipFill>
        <p:spPr bwMode="auto">
          <a:xfrm>
            <a:off x="6472595" y="116632"/>
            <a:ext cx="2533617" cy="219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1169" y="21296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Июнь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5470" y="620688"/>
            <a:ext cx="7893111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22 июня 1941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– В первый день войны 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советскими летчиками было совершено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16 воздушных таранов немецких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самолетов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22 июня – 20 июля  1941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Героическая оборона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Брестской крепости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24 июня 1941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                                                   Образовано Советское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информационное агентство                </a:t>
            </a:r>
          </a:p>
          <a:p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– </a:t>
            </a:r>
            <a:r>
              <a:rPr lang="ru-RU" sz="2400" b="0" dirty="0" err="1" smtClean="0">
                <a:effectLst/>
                <a:latin typeface="Times New Roman"/>
                <a:ea typeface="Times New Roman"/>
              </a:rPr>
              <a:t>Совинформбюро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arms-expo.ru/upload/medialibrary/0d3/0d370f0ce343bea0bb3c74021d3a152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3603" y="1412775"/>
            <a:ext cx="2704888" cy="211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pic>
        <p:nvPicPr>
          <p:cNvPr id="12292" name="Picture 4" descr="http://cdn.fishki.net/upload/post/201510/10/1692517/93509_6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27" r="12085"/>
          <a:stretch/>
        </p:blipFill>
        <p:spPr bwMode="auto">
          <a:xfrm>
            <a:off x="1031479" y="2852936"/>
            <a:ext cx="2948464" cy="29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94294" y="171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Июнь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6847" y="548680"/>
            <a:ext cx="789311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24 июня 1941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– Президент США Ф.Д. Рузвельт, руководитель движения «Свободная Франция» генерал Шарль де Голль заявили о поддержке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советского народа в борьбе с фашизмом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24 июня 1945 г. –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Парад Победы на </a:t>
            </a:r>
          </a:p>
          <a:p>
            <a:r>
              <a:rPr lang="ru-RU" sz="2400" b="0" dirty="0" smtClean="0">
                <a:effectLst/>
                <a:latin typeface="Times New Roman"/>
                <a:ea typeface="Times New Roman"/>
              </a:rPr>
              <a:t>Красной площади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                                        </a:t>
            </a:r>
          </a:p>
          <a:p>
            <a:endParaRPr lang="ru-RU" sz="2400" b="1" dirty="0" smtClean="0">
              <a:effectLst/>
              <a:latin typeface="Times New Roman"/>
              <a:ea typeface="Times New Roman"/>
            </a:endParaRP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                                       26 июня 1941 г. –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День подвига  </a:t>
            </a:r>
          </a:p>
          <a:p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Николая </a:t>
            </a:r>
            <a:r>
              <a:rPr lang="ru-RU" sz="2400" b="1" dirty="0" err="1" smtClean="0">
                <a:effectLst/>
                <a:latin typeface="Times New Roman"/>
                <a:ea typeface="Times New Roman"/>
              </a:rPr>
              <a:t>Францевича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Гастелло </a:t>
            </a:r>
          </a:p>
          <a:p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(1908–1941),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Героя Советского Союза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29 июня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–День партизан и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подпольщиков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359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g-fotki.yandex.ru/get/6613/146620994.36d/0_9aecb_14ef0373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1478" y="1196752"/>
            <a:ext cx="2911032" cy="160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4294" y="171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Июль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8602" y="633401"/>
            <a:ext cx="789311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Июль 1942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– март 1943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Ржевская битва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3 июля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 Советские войска                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освободили Минск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5 июля – 23 августа 1943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Курская битва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9 июля 1945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 Начало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Маньчжурской  операции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Советских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Вооруженных Сил против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вооруженных сил Японии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10 июля – 10 сентября 1941 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г.</a:t>
            </a:r>
            <a:endParaRPr lang="ru-RU" sz="24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– Смоленское сражение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http://fs00.infourok.ru/images/doc/156/179776/img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451" y="2714620"/>
            <a:ext cx="3773549" cy="283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277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s58.radikal.ru/i159/0906/ce/19b37bfff9e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30" r="12494"/>
          <a:stretch/>
        </p:blipFill>
        <p:spPr bwMode="auto">
          <a:xfrm>
            <a:off x="1031478" y="3570647"/>
            <a:ext cx="3180482" cy="22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pic>
        <p:nvPicPr>
          <p:cNvPr id="14338" name="Picture 2" descr="http://cs540109.vk.me/c540105/v540105780/295cd/c-KePwoCuC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4937" y="1583810"/>
            <a:ext cx="290809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94294" y="171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Июль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5380" y="548680"/>
            <a:ext cx="789311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10 июля  1941 г. – 9 августа 1944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– Битва за Ленинград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12 июля 1943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Начало контрнаступление советских войск на Курской дуге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12 июля  1943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Танковое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сражение в районе с. Прохоровка  –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крупнейшее во Второй мировой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войне. С обеих сторон в нем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участвовали до 1200 танков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  </a:t>
            </a:r>
          </a:p>
          <a:p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13 июля 1944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 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Советские войска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       освободили  Вильнюс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53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4294" y="171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Июль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29094" y="620688"/>
            <a:ext cx="7893111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17 июля 1942 г. </a:t>
            </a:r>
            <a:r>
              <a:rPr lang="ru-RU" sz="2400" b="1" dirty="0" smtClean="0">
                <a:effectLst/>
                <a:ea typeface="Times New Roman"/>
              </a:rPr>
              <a:t>–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Начало Сталинградской битвы.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17 июля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 через Москву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были проконвоированы 57600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пленных немецких солдат, 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офицеров и генералов.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17 июля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Советские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войска вступили на территорию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Польши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17 июля  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–  День начала работы Берлинской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(Потсдамской) конференции глав правительств СССР, США, Великобритании (1945)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18 июля 1941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ЦК ВКП принял постановление «Об организации борьбы в тылу врага»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img.antu.com/forum/upload/r033398/634444549337579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24744"/>
            <a:ext cx="3474560" cy="246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13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4" name="Picture 10" descr="http://www.alexeim44.ru/uploads/8556021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95" t="6619" r="17820" b="6311"/>
          <a:stretch/>
        </p:blipFill>
        <p:spPr bwMode="auto">
          <a:xfrm>
            <a:off x="7529793" y="4346228"/>
            <a:ext cx="1458698" cy="150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://file-rf.com/uploads/original/analitics/112012/b32e25ff36e364283acf3c4710c7d881a17726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86" r="16413"/>
          <a:stretch/>
        </p:blipFill>
        <p:spPr bwMode="auto">
          <a:xfrm>
            <a:off x="5306938" y="4348576"/>
            <a:ext cx="1634290" cy="159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images.tinot.com.ua/7/1d/1524714/kuplyu-polkovodcheskie-ordena-f15247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5237" y="4621530"/>
            <a:ext cx="1880699" cy="129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pic>
        <p:nvPicPr>
          <p:cNvPr id="16388" name="Picture 4" descr="http://sfw.so/uploads/posts/2013-07/1375264313_1375220815_a1ec5974f75cf10945a7483979d_prev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3616" y="2643011"/>
            <a:ext cx="2653515" cy="20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94294" y="171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Июль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9774" y="684897"/>
            <a:ext cx="789311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23 июля 1943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 Битва на Курской дуге закончилась разгромом немецких войск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25 июля 1942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Начало битвы за Кавказ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28 июля 1942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 – Издан Приказ наркома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обороны СССР № 227 – «Ни шагу назад!»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29 июля 1942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Президиум Верховного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Совета СССР принял Указ «Об      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учреждении военных орденов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Суворова, Кутузова, Александра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Невского»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i.blog.fontanka.ru/photos/2015/07/800x600_41jV9D1m4S8V5q66S1G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6915" y="1124744"/>
            <a:ext cx="1995970" cy="164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19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www.xn--c1a1aee.xn--p1ai/upload/iblock/088/b018f5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65" r="31328"/>
          <a:stretch/>
        </p:blipFill>
        <p:spPr bwMode="auto">
          <a:xfrm>
            <a:off x="971600" y="1772816"/>
            <a:ext cx="2922161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9094" y="35408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Август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33741" y="620688"/>
            <a:ext cx="789311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5 августа – 16 октября 1941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Героическая оборона г. Одессы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5 августа 1943 г. –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Первый </a:t>
            </a:r>
          </a:p>
          <a:p>
            <a:r>
              <a:rPr lang="ru-RU" sz="2400" b="0" dirty="0" smtClean="0">
                <a:effectLst/>
                <a:latin typeface="Times New Roman"/>
                <a:ea typeface="Times New Roman"/>
              </a:rPr>
              <a:t>                                     артиллерийский салют в Москве в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ознаменование освобождения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городов Орла  и Белгорода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6 августа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День железнодорожных 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войск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7 августа 1943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  День подвига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летчика-истребителя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Виктора </a:t>
            </a:r>
          </a:p>
          <a:p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Васильевича Талалихина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(1918–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1941), Героя Советского Союза 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rgakfd.altsoft.spb.ru/getImage.do?object=1002482729&amp;original=1&amp;compatible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3851" y="188639"/>
            <a:ext cx="2538193" cy="169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375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-2376"/>
            <a:ext cx="9143999" cy="6860375"/>
            <a:chOff x="0" y="-2376"/>
            <a:chExt cx="9143999" cy="686037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-2376"/>
              <a:ext cx="9143999" cy="6860375"/>
            </a:xfrm>
            <a:prstGeom prst="rect">
              <a:avLst/>
            </a:prstGeom>
          </p:spPr>
        </p:pic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259632" y="656401"/>
              <a:ext cx="7488832" cy="45550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indent="457200" algn="just">
                <a:spcAft>
                  <a:spcPts val="600"/>
                </a:spcAft>
              </a:pPr>
              <a:r>
                <a:rPr lang="ru-RU" sz="2000" dirty="0" smtClean="0">
                  <a:latin typeface="Times New Roman"/>
                  <a:ea typeface="Times New Roman"/>
                </a:rPr>
                <a:t>В </a:t>
              </a:r>
              <a:r>
                <a:rPr lang="ru-RU" sz="2000" dirty="0">
                  <a:latin typeface="Times New Roman"/>
                  <a:ea typeface="Times New Roman"/>
                </a:rPr>
                <a:t>календаре, в прямой хронологии отражены </a:t>
              </a:r>
              <a:r>
                <a:rPr lang="ru-RU" sz="2000" dirty="0" smtClean="0">
                  <a:latin typeface="Times New Roman"/>
                  <a:ea typeface="Times New Roman"/>
                </a:rPr>
                <a:t>события и знаменательные </a:t>
              </a:r>
              <a:r>
                <a:rPr lang="ru-RU" sz="2000" dirty="0">
                  <a:latin typeface="Times New Roman"/>
                  <a:ea typeface="Times New Roman"/>
                </a:rPr>
                <a:t>даты, связанные с Великой Отечественной войной</a:t>
              </a:r>
              <a:r>
                <a:rPr lang="ru-RU" sz="2000" dirty="0" smtClean="0">
                  <a:latin typeface="Times New Roman"/>
                  <a:ea typeface="Times New Roman"/>
                </a:rPr>
                <a:t>.</a:t>
              </a:r>
              <a:endParaRPr lang="ru-RU" sz="2000" dirty="0">
                <a:latin typeface="Times New Roman"/>
                <a:ea typeface="Times New Roman"/>
              </a:endParaRPr>
            </a:p>
            <a:p>
              <a:pPr indent="457200" algn="just">
                <a:spcAft>
                  <a:spcPts val="600"/>
                </a:spcAft>
              </a:pPr>
              <a:r>
                <a:rPr lang="ru-RU" sz="2000" dirty="0" smtClean="0">
                  <a:latin typeface="Times New Roman"/>
                  <a:ea typeface="Times New Roman"/>
                </a:rPr>
                <a:t>Победа </a:t>
              </a:r>
              <a:r>
                <a:rPr lang="ru-RU" sz="2000" dirty="0">
                  <a:latin typeface="Times New Roman"/>
                  <a:ea typeface="Times New Roman"/>
                </a:rPr>
                <a:t>в Великой Отечественной войне - важнейшее событие в современной мировой истории, величайший подвиг русского народа. Ценой невосполнимых потерь СССР и его союзники в жестокой борьбе с фашизмом отстояли наше право на жизнь, защитили нашу Родину и нашу свободу.</a:t>
              </a:r>
            </a:p>
            <a:p>
              <a:pPr indent="457200" algn="just">
                <a:spcAft>
                  <a:spcPts val="600"/>
                </a:spcAft>
              </a:pPr>
              <a:r>
                <a:rPr lang="ru-RU" sz="2000" dirty="0" smtClean="0">
                  <a:latin typeface="Times New Roman"/>
                  <a:ea typeface="Times New Roman"/>
                </a:rPr>
                <a:t>Нас </a:t>
              </a:r>
              <a:r>
                <a:rPr lang="ru-RU" sz="2000" dirty="0">
                  <a:latin typeface="Times New Roman"/>
                  <a:ea typeface="Times New Roman"/>
                </a:rPr>
                <a:t>всех объединяет общее прошлое, и мы должны быть достойными жертвенного подвига, совершенного нашими отцами, дедами и прадедами в военные годы. Мы не имеем права забывать о том, какой ценой досталась нашим предкам Великая Победа, и о том, что они завоевали ее, сражаясь плечом к плечу, для того чтобы мы и наши дети жили в мире. </a:t>
              </a:r>
              <a:endParaRPr lang="ru-RU" sz="2000" dirty="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1523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i11.pixs.ru/storage/8/8/4/votjpg_1828733_1675788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50" r="8562" b="8890"/>
          <a:stretch/>
        </p:blipFill>
        <p:spPr bwMode="auto">
          <a:xfrm>
            <a:off x="5501030" y="188640"/>
            <a:ext cx="318240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earth-chronicles.ru/Publications_9/2/1/slide_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874" t="2865"/>
          <a:stretch/>
        </p:blipFill>
        <p:spPr bwMode="auto">
          <a:xfrm>
            <a:off x="1028004" y="2924944"/>
            <a:ext cx="2374566" cy="30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9094" y="35408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Август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9338" y="662786"/>
            <a:ext cx="789311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17 августа  1944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Войска 3-его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Белорусского фронта вышли на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границу с Германией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23 августа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–День  разгрома  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советскими войсками немецко-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фашистских войск в Курской битве (1943)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</a:t>
            </a:r>
          </a:p>
          <a:p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28 августа –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День рождения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Лизы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Чайкиной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(Елизаветы Ивановны, 1918-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1941), разведчицы партизанского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отряда, Героя Советского Союза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7222" y="0"/>
            <a:ext cx="9169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193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587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35408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Сентябрь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38320" y="597222"/>
            <a:ext cx="7893111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 сентября 1939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Нападение фашистской Германии на Польшу. 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Начало Второй мировой войны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сентябрь 1942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  В г. Краснодоне создана подпольная организация 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"Молодая гвардия"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 сентября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День российской гвардии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Учрежден Указом Президента РФ от 22 декабря 2000 г. в связи с 300-летним юбилеем Российской гвардии. Российская императорская гвардия была учреждена в начале царствования Петра I  из солдат Преображенского и Семеновского полков. Расформированная в 1918 г., она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возобновлена в годы Великой Отечественной войны, когда отличившиеся под Смоленском в 1941 г. четыре стрелковые дивизии по распоряжению Сталина получили наименование гвардейских.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442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587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35408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Сентябрь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38321" y="620688"/>
            <a:ext cx="789311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8 сентября 1941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 – 27 января 1944 г. – Блокада Ленинграда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8 сентября 1944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  – Советские войска вступили в Болгарию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9 сентября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 — Международный день памяти жертв фашизма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13 сентября 1942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 Начало боев с противником у Мамаева кургана в Сталинграде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news.vdv-s.ru/pics/t550/804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60463"/>
            <a:ext cx="6588224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99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587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1706" y="35408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Сентябрь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38321" y="620688"/>
            <a:ext cx="7893111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13 сентября 1943 г.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Звания Героя </a:t>
            </a:r>
          </a:p>
          <a:p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Советского Союза посмертно присвоено</a:t>
            </a:r>
          </a:p>
          <a:p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руководителям подпольной организации</a:t>
            </a:r>
          </a:p>
          <a:p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«Молодая гвардия»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У. Громовой, </a:t>
            </a:r>
          </a:p>
          <a:p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И. </a:t>
            </a:r>
            <a:r>
              <a:rPr lang="ru-RU" sz="2000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Земнухову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, О. Кошевому, </a:t>
            </a:r>
          </a:p>
          <a:p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С. Тюленину, Л. Шевцовой</a:t>
            </a:r>
            <a:b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16 сентября 1943 г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 Освобожден г. Новороссийск</a:t>
            </a:r>
            <a:b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20 сентября 1944 г. – </a:t>
            </a:r>
            <a:r>
              <a:rPr lang="ru-RU" sz="20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Советские войска вступили на территорию Чехословакии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23 сентября 1944 г.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Советские войска вступили на территорию  Венгрии</a:t>
            </a:r>
            <a:b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28 сентября 1944 г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 Советские войска вступили на территорию  Югославии</a:t>
            </a:r>
            <a:b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29 сентября – 1 октября 1941 г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 Московская конференция глав СССР, США, Англии </a:t>
            </a:r>
            <a:b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30 сентября 1941 г. – 20 апреля 1942 г. – </a:t>
            </a:r>
            <a:r>
              <a:rPr lang="ru-RU" sz="20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Битва под Москвой</a:t>
            </a: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www.molodguard.ru/newphoto14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455"/>
          <a:stretch/>
        </p:blipFill>
        <p:spPr bwMode="auto">
          <a:xfrm>
            <a:off x="5648520" y="188640"/>
            <a:ext cx="3305684" cy="221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904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interpolit.ru/_bl/2/970715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7475" y="3573016"/>
            <a:ext cx="3919826" cy="22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587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1706" y="35408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Октябрь 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38321" y="617920"/>
            <a:ext cx="789311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4 октября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День рождения 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Рихарда Зорге</a:t>
            </a:r>
          </a:p>
          <a:p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(1895–1944),  советского разведчика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5 октября 1941 –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Государственный </a:t>
            </a:r>
          </a:p>
          <a:p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комитет обороны принял постановление о </a:t>
            </a:r>
          </a:p>
          <a:p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защите Москвы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16 октября 1940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75 лет со дня учреждения медали 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«Золотая Звезда Героя Советского Союза»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28 октября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– День армейской авиации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</a:t>
            </a:r>
          </a:p>
          <a:p>
            <a:r>
              <a:rPr lang="ru-RU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30 октября 1941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4 июля </a:t>
            </a:r>
          </a:p>
          <a:p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1942 г. – Героическая  </a:t>
            </a:r>
          </a:p>
          <a:p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оборона г. Севастополя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s4.stc.all.kpcdn.net/f/12/image/53/40/296405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98" r="10751"/>
          <a:stretch/>
        </p:blipFill>
        <p:spPr bwMode="auto">
          <a:xfrm>
            <a:off x="6900771" y="171734"/>
            <a:ext cx="2037238" cy="217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://shkola7gnomov.ru/upload/iblock/64c/64c8ce0b35a7dfab4ef0b3de38cb04c6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763" t="22359" r="13540" b="10837"/>
          <a:stretch/>
        </p:blipFill>
        <p:spPr bwMode="auto">
          <a:xfrm>
            <a:off x="7236296" y="2880077"/>
            <a:ext cx="771754" cy="122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33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587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398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Ноябрь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18462" y="634346"/>
            <a:ext cx="789311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5 ноября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День военного разведчика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6 ноября 1943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- Советские войска освободили Киев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11 ноября 1942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Начало наступления советских войск под Сталинградом 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16 ноября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1941 г. –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Подвиг 28 панфиловцев 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у разъезда </a:t>
            </a:r>
            <a:r>
              <a:rPr lang="ru-RU" sz="2400" dirty="0" err="1" smtClean="0">
                <a:effectLst/>
                <a:latin typeface="Times New Roman"/>
                <a:ea typeface="Times New Roman"/>
              </a:rPr>
              <a:t>Дубосеково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b="1" dirty="0">
              <a:latin typeface="Times New Roman"/>
              <a:ea typeface="Times New Roman"/>
            </a:endParaRP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19 ноября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  – День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ракетных войск и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артиллерии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20 ноября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 –Начало  Нюрнбергского процесса над руководством фашисткой Германии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cs627319.vk.me/v627319081/a39/7mx-N2X_ez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6922" y="2060848"/>
            <a:ext cx="4354929" cy="232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39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www.chaskor.ru/posts_images_201102/392_300_22312_zoyab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25" r="22481"/>
          <a:stretch/>
        </p:blipFill>
        <p:spPr bwMode="auto">
          <a:xfrm>
            <a:off x="899592" y="2939899"/>
            <a:ext cx="2215928" cy="299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587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780" y="398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Ноябрь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38321" y="548680"/>
            <a:ext cx="789311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22 ноября  1941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 Начало</a:t>
            </a:r>
          </a:p>
          <a:p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работы ледовой трассы на</a:t>
            </a:r>
          </a:p>
          <a:p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Ладожском озере 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28 ноября – 1 декабря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1943 г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 – Тегеранская конференция глав правительств СССР, США и Великобритании</a:t>
            </a:r>
            <a:b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</a:t>
            </a:r>
          </a:p>
          <a:p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29 ноября 1941 г.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В с. Петрищево </a:t>
            </a:r>
          </a:p>
          <a:p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Московской области была казнена </a:t>
            </a:r>
          </a:p>
          <a:p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партизанка комсомолка 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Зоя Анатольевна </a:t>
            </a:r>
          </a:p>
          <a:p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Космодемьянская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(Таня, 1923–</a:t>
            </a:r>
          </a:p>
          <a:p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1941).  Герой Советского Союза.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2" name="Picture 6" descr="http://www.proza.ru/pics/2013/09/29/2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62" t="18743" b="29842"/>
          <a:stretch/>
        </p:blipFill>
        <p:spPr bwMode="auto">
          <a:xfrm>
            <a:off x="4790927" y="260648"/>
            <a:ext cx="4137057" cy="186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43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tn.new.fishki.net/26/upload/post/201509/17/1665880/desa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39684"/>
            <a:ext cx="2765398" cy="187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587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39831"/>
            <a:ext cx="4767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Декабрь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56434" y="692696"/>
            <a:ext cx="789311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9 декабря –  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День Героев Отечества</a:t>
            </a:r>
          </a:p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18 декабря 1942 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/>
              </a:rPr>
              <a:t>-</a:t>
            </a:r>
            <a:r>
              <a:rPr lang="ru-RU" sz="240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советские войска вступили на украинскую землю; 1-ша гвардейская армия генерала В. І. Кузнецова освободила с. </a:t>
            </a:r>
            <a:r>
              <a:rPr lang="ru-RU" sz="240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Пивневку</a:t>
            </a:r>
            <a:r>
              <a:rPr lang="ru-RU" sz="240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Меловского</a:t>
            </a:r>
            <a:r>
              <a:rPr lang="ru-RU" sz="240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района Луганской области - первый населенный пункт на территории Украины.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25 декабря 1941 г. – 2 января 1942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  </a:t>
            </a:r>
            <a:r>
              <a:rPr lang="ru-RU" sz="2400" dirty="0" err="1" smtClean="0">
                <a:effectLst/>
                <a:latin typeface="Times New Roman"/>
                <a:ea typeface="Times New Roman"/>
              </a:rPr>
              <a:t>Керченско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–Феодосийская десантная операция советских войск.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6" name="Picture 6" descr="http://usiter.com/uploads/20120617/visadka+desanta+s+morya+zapadnij+front+vtoraya+mirovaya+vojna+819573777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9195" y="3771214"/>
            <a:ext cx="4150350" cy="28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81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tn.new.fishki.net/26/upload/post/201405/01/1265776/volhov_front_att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933056"/>
            <a:ext cx="355125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kp.ru/f/12/image/32/10/60310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8365" y="4008815"/>
            <a:ext cx="3161991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43599" y="116123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Январь</a:t>
            </a:r>
            <a:r>
              <a:rPr lang="ru-RU" sz="4400" b="1" i="1" u="sng" dirty="0" smtClean="0"/>
              <a:t> </a:t>
            </a:r>
            <a:endParaRPr lang="ru-RU" sz="4400" b="1" i="1" u="sng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5615" y="592495"/>
            <a:ext cx="787449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января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18 января 1943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 – Начало наступательной операции войск Ленинградского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Волховского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фронтов во взаимодействии с Балтийским флотом. Прорыв блокады Ленинграда.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 января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 памяти жертв геноцида во Второй мировой войне.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Отмечается с 2001 г.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января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–День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снятия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блокады  Ленинграда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(1944)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января 1945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– Советские войска освободили узников фашистского концлагеря в Освенциме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47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fs203.jpe.ru/0de0/3262084_00316e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909" y="3068960"/>
            <a:ext cx="2194037" cy="333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vksrs.com/upload/medialibrary/1c0/1c0dfa557229f12af3f07ffc2e5fd8d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281251"/>
            <a:ext cx="3000333" cy="225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43599" y="116123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Февраль</a:t>
            </a:r>
            <a:r>
              <a:rPr lang="ru-RU" sz="4400" b="1" i="1" u="sng" dirty="0" smtClean="0">
                <a:solidFill>
                  <a:prstClr val="black"/>
                </a:solidFill>
              </a:rPr>
              <a:t> 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22733" y="864931"/>
            <a:ext cx="789311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2 февраля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День разгрома советскими войсками немецко-фашистских войск в Сталинградской битве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(1943)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4-11 февраля 1945 г.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Крымская (Ялтинская) конференция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глав правительств СССР, США, Великобритания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8 февраля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–  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День памяти юного героя-антифашиста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.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 </a:t>
            </a: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r>
              <a:rPr lang="ru-RU" sz="2400" b="1" dirty="0" smtClean="0">
                <a:effectLst/>
                <a:ea typeface="Times New Roman"/>
              </a:rPr>
              <a:t>11 февраля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День рождения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Вали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 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Котика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 (Валентина Александровича, 1930–1944),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партизана, пионера,  Героя Советского Союза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64212" y="641654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В.Котик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56725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43599" y="116123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Февраль</a:t>
            </a:r>
            <a:r>
              <a:rPr lang="ru-RU" sz="4400" b="1" i="1" u="sng" dirty="0" smtClean="0">
                <a:solidFill>
                  <a:prstClr val="black"/>
                </a:solidFill>
              </a:rPr>
              <a:t> 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5380" y="764704"/>
            <a:ext cx="506079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15 февраля –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День рождения  татарского поэта </a:t>
            </a:r>
            <a:r>
              <a:rPr lang="ru-RU" sz="24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Мусы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Джалиля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15 февраля 1906 – 25 августа 1944), 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Героя Советского Союза. Лауреат Ленинской премии за цикл стихотворений «</a:t>
            </a:r>
            <a:r>
              <a:rPr lang="ru-RU" sz="2400" b="1" i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Моабитская</a:t>
            </a:r>
            <a:r>
              <a:rPr lang="ru-RU" sz="2400" b="1" i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тетрадь»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20 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февраля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– День рождения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Зины Портновой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(Зинаиды </a:t>
            </a:r>
            <a:r>
              <a:rPr lang="ru-RU" sz="2400" dirty="0" err="1" smtClean="0">
                <a:effectLst/>
                <a:latin typeface="Times New Roman"/>
                <a:ea typeface="Times New Roman"/>
              </a:rPr>
              <a:t>Мартыновны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, 1926–1944), партизанки, разведчицы, Героя Советского Союза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http://mypresentation.ru/documents/4673052386cf10c2254ae9d949de8b28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61" t="22489" r="33630" b="12576"/>
          <a:stretch/>
        </p:blipFill>
        <p:spPr bwMode="auto">
          <a:xfrm>
            <a:off x="6357950" y="4296437"/>
            <a:ext cx="1571636" cy="2347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43372" y="6286520"/>
            <a:ext cx="4598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Зина Портнова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428604"/>
            <a:ext cx="1785950" cy="2806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858016" y="3357562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Муса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Джалиль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5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43599" y="116123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>
                <a:solidFill>
                  <a:srgbClr val="CC3300"/>
                </a:solidFill>
                <a:latin typeface="Segoe Script" pitchFamily="34" charset="0"/>
              </a:rPr>
              <a:t>Февраль</a:t>
            </a:r>
            <a:r>
              <a:rPr lang="ru-RU" sz="4400" b="1" i="1" u="sng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52086" y="938577"/>
            <a:ext cx="506079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27 февраля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1943 г. – Гвардии рядовой </a:t>
            </a:r>
            <a:r>
              <a:rPr lang="ru-RU" sz="2400" b="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Александр Матвеевич Матросов</a:t>
            </a:r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(1924–1943) закрыл грудью амбразуру вражеского дзота. Герой Советского Союза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v.900igr.net:10/datas/literatura/Urok-Legenda-o-Danko/0011-011-A.-Matroso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52" t="7706" r="61282" b="23033"/>
          <a:stretch/>
        </p:blipFill>
        <p:spPr bwMode="auto">
          <a:xfrm>
            <a:off x="6278455" y="881907"/>
            <a:ext cx="2602896" cy="39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00.yaplakal.com/pics/pics_original/6/3/8/4638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39274"/>
            <a:ext cx="3317532" cy="237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46485" y="4810197"/>
            <a:ext cx="2301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А.Матросов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32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www.giport.ru/img/news/2013/03/18/104513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733" y="3429000"/>
            <a:ext cx="3280687" cy="338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2792" y="95490"/>
            <a:ext cx="582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Март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22733" y="864931"/>
            <a:ext cx="789311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ea typeface="Times New Roman"/>
              </a:rPr>
              <a:t>18 марта –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День моряка – подводника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26 марта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Советские войска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вышли на границу СССР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25 марта –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День рождения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Саши </a:t>
            </a:r>
          </a:p>
          <a:p>
            <a:r>
              <a:rPr lang="ru-RU" sz="2400" b="0" dirty="0" smtClean="0">
                <a:effectLst/>
                <a:latin typeface="Times New Roman"/>
                <a:ea typeface="Times New Roman"/>
              </a:rPr>
              <a:t>Чекалина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(Александра Павловича,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1925–1941), юного разведчика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партизанского отряда, Героя Советского Союза 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27 марта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Вступление советских войск на территорию Румынии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im3-tub-ua.yandex.net/i?id=0b3c9564541802dfc2c66d600bf5b4c1&amp;n=33&amp;h=190&amp;w=1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8759"/>
            <a:ext cx="2038563" cy="288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2.e-reading.bz/illustrations/1015/1015827-imgEA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1170" y="3826810"/>
            <a:ext cx="4393798" cy="294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5784" y="0"/>
            <a:ext cx="9169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711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novostipmr.com/sites/default/files/field/image/201504/63_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156"/>
          <a:stretch/>
        </p:blipFill>
        <p:spPr bwMode="auto">
          <a:xfrm>
            <a:off x="1313285" y="3341519"/>
            <a:ext cx="3230551" cy="26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5837" y="321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4438" y="0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Апрель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1015" y="525363"/>
            <a:ext cx="7893111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5 апреля 1943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Французская эскадрилья </a:t>
            </a:r>
            <a:r>
              <a:rPr lang="ru-RU" sz="2400" b="0" dirty="0" smtClean="0">
                <a:effectLst/>
                <a:latin typeface="Times New Roman"/>
                <a:ea typeface="Times New Roman"/>
              </a:rPr>
              <a:t>«Нормандия»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впервые вступила в бой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5 апреля  1945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Встреча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советских и  американских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войск на реке Эльбе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8 – 30 апреля 1944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.–Крымская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наступательная операция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9 апреля 1945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                                             Советские войска заняли     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Кенигсберг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     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11 апреля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День освобождения     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узников фашистских             </a:t>
            </a: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концлагерей (установлен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2          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            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апреля 1996 года)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   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borac.org/images/5618b9fbc790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35"/>
          <a:stretch/>
        </p:blipFill>
        <p:spPr bwMode="auto">
          <a:xfrm>
            <a:off x="5508104" y="1052736"/>
            <a:ext cx="3323204" cy="199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464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i.ytimg.com/vi/8qVcNJea0Mc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101" y="4005064"/>
            <a:ext cx="4117576" cy="231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9432"/>
            <a:ext cx="9169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30635" y="21296"/>
            <a:ext cx="6816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C3300"/>
                </a:solidFill>
                <a:latin typeface="Segoe Script" pitchFamily="34" charset="0"/>
              </a:rPr>
              <a:t>Апрель </a:t>
            </a:r>
            <a:endParaRPr lang="ru-RU" sz="4400" b="1" i="1" u="sng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40748" y="562791"/>
            <a:ext cx="789311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16 апреля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— начало Берлинской операции (1945)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16 апреля – 8 мая  1945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Берлинская операция войск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1-го и 20-го Белорусского  и 1-го Украинского фронтов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20 апреля 1942 года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– День завершения Московской битвы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30 апреля 1945 г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 –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Советские воины водрузили 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Знамя Победы над рейхстагом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в Берлине</a:t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                                                     </a:t>
            </a: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                                                    30 апреля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 — памяти жертв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                                                                  Холокоста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cdn5.img.sputniknews.com/images/102146/21/10214621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5409" y="2204863"/>
            <a:ext cx="3723082" cy="212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140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500</Words>
  <Application>Microsoft Office PowerPoint</Application>
  <PresentationFormat>Экран (4:3)</PresentationFormat>
  <Paragraphs>192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Маська</dc:creator>
  <cp:lastModifiedBy>Крутиков</cp:lastModifiedBy>
  <cp:revision>32</cp:revision>
  <cp:lastPrinted>2016-01-31T20:47:39Z</cp:lastPrinted>
  <dcterms:created xsi:type="dcterms:W3CDTF">2016-01-30T17:53:07Z</dcterms:created>
  <dcterms:modified xsi:type="dcterms:W3CDTF">2020-02-10T10:45:15Z</dcterms:modified>
</cp:coreProperties>
</file>